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9" r:id="rId2"/>
    <p:sldId id="261" r:id="rId3"/>
    <p:sldId id="260" r:id="rId4"/>
    <p:sldId id="262" r:id="rId5"/>
    <p:sldId id="263" r:id="rId6"/>
    <p:sldId id="266" r:id="rId7"/>
    <p:sldId id="268" r:id="rId8"/>
    <p:sldId id="267" r:id="rId9"/>
    <p:sldId id="269" r:id="rId10"/>
    <p:sldId id="271" r:id="rId11"/>
    <p:sldId id="270" r:id="rId12"/>
    <p:sldId id="273" r:id="rId13"/>
    <p:sldId id="274" r:id="rId14"/>
    <p:sldId id="276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FC4D3B-2F1C-4458-B7C4-ED0044A66F8D}" v="3" dt="2025-04-23T02:39:06.0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706" autoAdjust="0"/>
  </p:normalViewPr>
  <p:slideViewPr>
    <p:cSldViewPr snapToGrid="0">
      <p:cViewPr>
        <p:scale>
          <a:sx n="97" d="100"/>
          <a:sy n="97" d="100"/>
        </p:scale>
        <p:origin x="96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chowdary0766@gmail.com" userId="1540837e8c655218" providerId="LiveId" clId="{F7FC4D3B-2F1C-4458-B7C4-ED0044A66F8D}"/>
    <pc:docChg chg="modSld sldOrd">
      <pc:chgData name="hemanthchowdary0766@gmail.com" userId="1540837e8c655218" providerId="LiveId" clId="{F7FC4D3B-2F1C-4458-B7C4-ED0044A66F8D}" dt="2025-04-23T20:47:07.899" v="34"/>
      <pc:docMkLst>
        <pc:docMk/>
      </pc:docMkLst>
      <pc:sldChg chg="addSp delSp modSp mod">
        <pc:chgData name="hemanthchowdary0766@gmail.com" userId="1540837e8c655218" providerId="LiveId" clId="{F7FC4D3B-2F1C-4458-B7C4-ED0044A66F8D}" dt="2025-04-23T02:39:06.033" v="10" actId="27803"/>
        <pc:sldMkLst>
          <pc:docMk/>
          <pc:sldMk cId="4226243694" sldId="259"/>
        </pc:sldMkLst>
        <pc:spChg chg="mod">
          <ac:chgData name="hemanthchowdary0766@gmail.com" userId="1540837e8c655218" providerId="LiveId" clId="{F7FC4D3B-2F1C-4458-B7C4-ED0044A66F8D}" dt="2025-04-23T02:39:06.033" v="10" actId="27803"/>
          <ac:spMkLst>
            <pc:docMk/>
            <pc:sldMk cId="4226243694" sldId="259"/>
            <ac:spMk id="7" creationId="{9BF4F139-F65F-8C56-2323-9A6BBF1CD574}"/>
          </ac:spMkLst>
        </pc:spChg>
        <pc:spChg chg="mod">
          <ac:chgData name="hemanthchowdary0766@gmail.com" userId="1540837e8c655218" providerId="LiveId" clId="{F7FC4D3B-2F1C-4458-B7C4-ED0044A66F8D}" dt="2025-04-23T02:39:06.033" v="10" actId="27803"/>
          <ac:spMkLst>
            <pc:docMk/>
            <pc:sldMk cId="4226243694" sldId="259"/>
            <ac:spMk id="8" creationId="{533CAC30-5DBE-D662-6703-D5BA71369FB8}"/>
          </ac:spMkLst>
        </pc:spChg>
        <pc:spChg chg="mod">
          <ac:chgData name="hemanthchowdary0766@gmail.com" userId="1540837e8c655218" providerId="LiveId" clId="{F7FC4D3B-2F1C-4458-B7C4-ED0044A66F8D}" dt="2025-04-23T02:39:06.033" v="10" actId="27803"/>
          <ac:spMkLst>
            <pc:docMk/>
            <pc:sldMk cId="4226243694" sldId="259"/>
            <ac:spMk id="9" creationId="{75EFBB5A-09E4-D04C-84EC-0F702D654F9D}"/>
          </ac:spMkLst>
        </pc:spChg>
        <pc:spChg chg="mod">
          <ac:chgData name="hemanthchowdary0766@gmail.com" userId="1540837e8c655218" providerId="LiveId" clId="{F7FC4D3B-2F1C-4458-B7C4-ED0044A66F8D}" dt="2025-04-23T02:39:06.033" v="10" actId="27803"/>
          <ac:spMkLst>
            <pc:docMk/>
            <pc:sldMk cId="4226243694" sldId="259"/>
            <ac:spMk id="10" creationId="{51E47E49-A097-D701-129E-FE4613BB4B94}"/>
          </ac:spMkLst>
        </pc:spChg>
        <pc:spChg chg="mod">
          <ac:chgData name="hemanthchowdary0766@gmail.com" userId="1540837e8c655218" providerId="LiveId" clId="{F7FC4D3B-2F1C-4458-B7C4-ED0044A66F8D}" dt="2025-04-23T02:39:06.033" v="10" actId="27803"/>
          <ac:spMkLst>
            <pc:docMk/>
            <pc:sldMk cId="4226243694" sldId="259"/>
            <ac:spMk id="11" creationId="{2F22E625-3400-3960-9D5E-F93D633A85BA}"/>
          </ac:spMkLst>
        </pc:spChg>
        <pc:spChg chg="mod">
          <ac:chgData name="hemanthchowdary0766@gmail.com" userId="1540837e8c655218" providerId="LiveId" clId="{F7FC4D3B-2F1C-4458-B7C4-ED0044A66F8D}" dt="2025-04-23T02:39:06.033" v="10" actId="27803"/>
          <ac:spMkLst>
            <pc:docMk/>
            <pc:sldMk cId="4226243694" sldId="259"/>
            <ac:spMk id="12" creationId="{281BDAC1-C824-68AC-EF3E-246EFB4AB794}"/>
          </ac:spMkLst>
        </pc:spChg>
        <pc:spChg chg="mod">
          <ac:chgData name="hemanthchowdary0766@gmail.com" userId="1540837e8c655218" providerId="LiveId" clId="{F7FC4D3B-2F1C-4458-B7C4-ED0044A66F8D}" dt="2025-04-23T02:39:06.033" v="10" actId="27803"/>
          <ac:spMkLst>
            <pc:docMk/>
            <pc:sldMk cId="4226243694" sldId="259"/>
            <ac:spMk id="13" creationId="{41AA553B-E08F-8E41-D588-B0F37DF19C04}"/>
          </ac:spMkLst>
        </pc:spChg>
        <pc:spChg chg="mod">
          <ac:chgData name="hemanthchowdary0766@gmail.com" userId="1540837e8c655218" providerId="LiveId" clId="{F7FC4D3B-2F1C-4458-B7C4-ED0044A66F8D}" dt="2025-04-23T02:39:06.033" v="10" actId="27803"/>
          <ac:spMkLst>
            <pc:docMk/>
            <pc:sldMk cId="4226243694" sldId="259"/>
            <ac:spMk id="14" creationId="{B237211B-0AB7-046D-AA93-75AD222D0F91}"/>
          </ac:spMkLst>
        </pc:spChg>
        <pc:grpChg chg="add del mod">
          <ac:chgData name="hemanthchowdary0766@gmail.com" userId="1540837e8c655218" providerId="LiveId" clId="{F7FC4D3B-2F1C-4458-B7C4-ED0044A66F8D}" dt="2025-04-23T02:39:06.033" v="10" actId="27803"/>
          <ac:grpSpMkLst>
            <pc:docMk/>
            <pc:sldMk cId="4226243694" sldId="259"/>
            <ac:grpSpMk id="6" creationId="{0EA5C97D-6B61-8E84-717E-BDB6322A7CDA}"/>
          </ac:grpSpMkLst>
        </pc:grpChg>
        <pc:picChg chg="add del mod ord">
          <ac:chgData name="hemanthchowdary0766@gmail.com" userId="1540837e8c655218" providerId="LiveId" clId="{F7FC4D3B-2F1C-4458-B7C4-ED0044A66F8D}" dt="2025-04-23T02:39:06.033" v="10" actId="27803"/>
          <ac:picMkLst>
            <pc:docMk/>
            <pc:sldMk cId="4226243694" sldId="259"/>
            <ac:picMk id="5" creationId="{4865BD9D-8091-BDC9-912E-0CCDF1C67292}"/>
          </ac:picMkLst>
        </pc:picChg>
      </pc:sldChg>
      <pc:sldChg chg="modSp mod">
        <pc:chgData name="hemanthchowdary0766@gmail.com" userId="1540837e8c655218" providerId="LiveId" clId="{F7FC4D3B-2F1C-4458-B7C4-ED0044A66F8D}" dt="2025-04-23T20:32:53.495" v="14" actId="1076"/>
        <pc:sldMkLst>
          <pc:docMk/>
          <pc:sldMk cId="3738304412" sldId="263"/>
        </pc:sldMkLst>
        <pc:picChg chg="mod">
          <ac:chgData name="hemanthchowdary0766@gmail.com" userId="1540837e8c655218" providerId="LiveId" clId="{F7FC4D3B-2F1C-4458-B7C4-ED0044A66F8D}" dt="2025-04-23T20:32:53.495" v="14" actId="1076"/>
          <ac:picMkLst>
            <pc:docMk/>
            <pc:sldMk cId="3738304412" sldId="263"/>
            <ac:picMk id="3" creationId="{C5386D09-AFCE-44EA-BA01-0EBEDC58FC61}"/>
          </ac:picMkLst>
        </pc:picChg>
      </pc:sldChg>
      <pc:sldChg chg="modSp mod">
        <pc:chgData name="hemanthchowdary0766@gmail.com" userId="1540837e8c655218" providerId="LiveId" clId="{F7FC4D3B-2F1C-4458-B7C4-ED0044A66F8D}" dt="2025-04-23T20:36:02.358" v="18" actId="1076"/>
        <pc:sldMkLst>
          <pc:docMk/>
          <pc:sldMk cId="2455480477" sldId="266"/>
        </pc:sldMkLst>
        <pc:picChg chg="mod">
          <ac:chgData name="hemanthchowdary0766@gmail.com" userId="1540837e8c655218" providerId="LiveId" clId="{F7FC4D3B-2F1C-4458-B7C4-ED0044A66F8D}" dt="2025-04-23T20:36:02.358" v="18" actId="1076"/>
          <ac:picMkLst>
            <pc:docMk/>
            <pc:sldMk cId="2455480477" sldId="266"/>
            <ac:picMk id="4" creationId="{60200E26-AE5E-4F0C-B7A6-7375E28EF4DA}"/>
          </ac:picMkLst>
        </pc:picChg>
      </pc:sldChg>
      <pc:sldChg chg="modSp mod">
        <pc:chgData name="hemanthchowdary0766@gmail.com" userId="1540837e8c655218" providerId="LiveId" clId="{F7FC4D3B-2F1C-4458-B7C4-ED0044A66F8D}" dt="2025-04-23T20:42:50.362" v="30" actId="20577"/>
        <pc:sldMkLst>
          <pc:docMk/>
          <pc:sldMk cId="40765402" sldId="267"/>
        </pc:sldMkLst>
        <pc:spChg chg="mod">
          <ac:chgData name="hemanthchowdary0766@gmail.com" userId="1540837e8c655218" providerId="LiveId" clId="{F7FC4D3B-2F1C-4458-B7C4-ED0044A66F8D}" dt="2025-04-23T20:42:50.362" v="30" actId="20577"/>
          <ac:spMkLst>
            <pc:docMk/>
            <pc:sldMk cId="40765402" sldId="267"/>
            <ac:spMk id="3" creationId="{0545D0A4-8218-4F5B-B5B4-AB8C8F61584F}"/>
          </ac:spMkLst>
        </pc:spChg>
      </pc:sldChg>
      <pc:sldChg chg="modSp mod">
        <pc:chgData name="hemanthchowdary0766@gmail.com" userId="1540837e8c655218" providerId="LiveId" clId="{F7FC4D3B-2F1C-4458-B7C4-ED0044A66F8D}" dt="2025-04-23T20:46:47.034" v="32" actId="20577"/>
        <pc:sldMkLst>
          <pc:docMk/>
          <pc:sldMk cId="3809091084" sldId="270"/>
        </pc:sldMkLst>
        <pc:graphicFrameChg chg="modGraphic">
          <ac:chgData name="hemanthchowdary0766@gmail.com" userId="1540837e8c655218" providerId="LiveId" clId="{F7FC4D3B-2F1C-4458-B7C4-ED0044A66F8D}" dt="2025-04-23T20:46:47.034" v="32" actId="20577"/>
          <ac:graphicFrameMkLst>
            <pc:docMk/>
            <pc:sldMk cId="3809091084" sldId="270"/>
            <ac:graphicFrameMk id="5" creationId="{F84229A3-94AA-162A-EE77-0C7FBA2C31F0}"/>
          </ac:graphicFrameMkLst>
        </pc:graphicFrameChg>
      </pc:sldChg>
      <pc:sldChg chg="ord">
        <pc:chgData name="hemanthchowdary0766@gmail.com" userId="1540837e8c655218" providerId="LiveId" clId="{F7FC4D3B-2F1C-4458-B7C4-ED0044A66F8D}" dt="2025-04-23T20:47:07.899" v="34"/>
        <pc:sldMkLst>
          <pc:docMk/>
          <pc:sldMk cId="1985771187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6E5E-4DE4-482A-82A7-4141A840D78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33F00-EBDF-4B87-86F2-10B48A7B1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7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33F00-EBDF-4B87-86F2-10B48A7B18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33F00-EBDF-4B87-86F2-10B48A7B18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0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33F00-EBDF-4B87-86F2-10B48A7B18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2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44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87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73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040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0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8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94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1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Times New Roman" panose="02020603050405020304" pitchFamily="18" charset="0"/>
              </a:rPr>
              <a:t>CONSUMER BEHAVIOR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b="1" dirty="0"/>
              <a:t>Hemanth Matta</a:t>
            </a:r>
          </a:p>
          <a:p>
            <a:pPr algn="r"/>
            <a:r>
              <a:rPr lang="en-US" b="1" dirty="0"/>
              <a:t>CSDA 6010 DATA ANALYTICS PRACTICUM</a:t>
            </a:r>
          </a:p>
          <a:p>
            <a:endParaRPr lang="en-US" dirty="0"/>
          </a:p>
        </p:txBody>
      </p:sp>
      <p:pic>
        <p:nvPicPr>
          <p:cNvPr id="5" name="Graphic 4" descr="Target Audience outline">
            <a:extLst>
              <a:ext uri="{FF2B5EF4-FFF2-40B4-BE49-F238E27FC236}">
                <a16:creationId xmlns:a16="http://schemas.microsoft.com/office/drawing/2014/main" id="{4865BD9D-8091-BDC9-912E-0CCDF1C67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6014" y="35206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5F7F0-A4EF-4DAE-BF18-87F2791E7A6B}"/>
              </a:ext>
            </a:extLst>
          </p:cNvPr>
          <p:cNvSpPr txBox="1"/>
          <p:nvPr/>
        </p:nvSpPr>
        <p:spPr>
          <a:xfrm>
            <a:off x="144262" y="157124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Dimension Reduction: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68260-2442-4D65-A462-4F4C174A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" y="729742"/>
            <a:ext cx="5590517" cy="3346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CC5E3-A216-4601-9744-4F8891FB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82" y="729742"/>
            <a:ext cx="5517032" cy="366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07754-FDDC-413B-8731-D50AAF576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46" y="5077658"/>
            <a:ext cx="3645405" cy="1436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3E3430-9EAA-4937-BBEE-E49A7C8D6189}"/>
              </a:ext>
            </a:extLst>
          </p:cNvPr>
          <p:cNvSpPr txBox="1"/>
          <p:nvPr/>
        </p:nvSpPr>
        <p:spPr>
          <a:xfrm>
            <a:off x="367646" y="4486799"/>
            <a:ext cx="2771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Partition:</a:t>
            </a:r>
          </a:p>
        </p:txBody>
      </p:sp>
    </p:spTree>
    <p:extLst>
      <p:ext uri="{BB962C8B-B14F-4D97-AF65-F5344CB8AC3E}">
        <p14:creationId xmlns:p14="http://schemas.microsoft.com/office/powerpoint/2010/main" val="47910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849D-FC36-496E-A212-AC9FECE4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4229A3-94AA-162A-EE77-0C7FBA2C3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10438"/>
              </p:ext>
            </p:extLst>
          </p:nvPr>
        </p:nvGraphicFramePr>
        <p:xfrm>
          <a:off x="496957" y="1948070"/>
          <a:ext cx="11539329" cy="475090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846443">
                  <a:extLst>
                    <a:ext uri="{9D8B030D-6E8A-4147-A177-3AD203B41FA5}">
                      <a16:colId xmlns:a16="http://schemas.microsoft.com/office/drawing/2014/main" val="3965403408"/>
                    </a:ext>
                  </a:extLst>
                </a:gridCol>
                <a:gridCol w="3846443">
                  <a:extLst>
                    <a:ext uri="{9D8B030D-6E8A-4147-A177-3AD203B41FA5}">
                      <a16:colId xmlns:a16="http://schemas.microsoft.com/office/drawing/2014/main" val="35609727"/>
                    </a:ext>
                  </a:extLst>
                </a:gridCol>
                <a:gridCol w="3846443">
                  <a:extLst>
                    <a:ext uri="{9D8B030D-6E8A-4147-A177-3AD203B41FA5}">
                      <a16:colId xmlns:a16="http://schemas.microsoft.com/office/drawing/2014/main" val="3033188616"/>
                    </a:ext>
                  </a:extLst>
                </a:gridCol>
              </a:tblGrid>
              <a:tr h="358608">
                <a:tc>
                  <a:txBody>
                    <a:bodyPr/>
                    <a:lstStyle/>
                    <a:p>
                      <a:r>
                        <a:rPr lang="en-US" sz="1400" b="1" dirty="0"/>
                        <a:t>Aspect</a:t>
                      </a:r>
                      <a:endParaRPr lang="en-US" sz="1400" dirty="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K-Means Clustering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Hierarchical Clustering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111908829"/>
                  </a:ext>
                </a:extLst>
              </a:tr>
              <a:tr h="1165298">
                <a:tc>
                  <a:txBody>
                    <a:bodyPr/>
                    <a:lstStyle/>
                    <a:p>
                      <a:r>
                        <a:rPr lang="en-US" sz="1400" b="1" dirty="0"/>
                        <a:t>Segment Clarity</a:t>
                      </a:r>
                      <a:endParaRPr lang="en-US" sz="1400" dirty="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Created 3 clear groups: high, mid, low value</a:t>
                      </a:r>
                      <a:br>
                        <a:rPr lang="en-US" sz="1400"/>
                      </a:br>
                      <a:r>
                        <a:rPr lang="en-US" sz="1400"/>
                        <a:t>- Easy to tell who is VIP, average, or low spender</a:t>
                      </a:r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Groups had mixed behavior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Hard to label or understand who belongs where</a:t>
                      </a:r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1018116913"/>
                  </a:ext>
                </a:extLst>
              </a:tr>
              <a:tr h="1165298">
                <a:tc>
                  <a:txBody>
                    <a:bodyPr/>
                    <a:lstStyle/>
                    <a:p>
                      <a:r>
                        <a:rPr lang="en-US" sz="1400" b="1"/>
                        <a:t>Actionability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Easy to connect each group to a marketing plan</a:t>
                      </a:r>
                      <a:br>
                        <a:rPr lang="en-US" sz="1400"/>
                      </a:br>
                      <a:r>
                        <a:rPr lang="en-US" sz="1400"/>
                        <a:t>- Example: VIPs = loyalty offers, low-value = awareness emails</a:t>
                      </a:r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Some clusters were confusing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Example: High spenders who didn’t respond—hard to know how to market to them</a:t>
                      </a:r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992751961"/>
                  </a:ext>
                </a:extLst>
              </a:tr>
              <a:tr h="896402">
                <a:tc>
                  <a:txBody>
                    <a:bodyPr/>
                    <a:lstStyle/>
                    <a:p>
                      <a:r>
                        <a:rPr lang="en-US" sz="1400" b="1"/>
                        <a:t>Mid Spender Group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Clearly separated mid-tier customers</a:t>
                      </a:r>
                      <a:br>
                        <a:rPr lang="en-US" sz="1400"/>
                      </a:br>
                      <a:r>
                        <a:rPr lang="en-US" sz="1400"/>
                        <a:t>- Great for upselling or bundle offers</a:t>
                      </a:r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Not clearly defined</a:t>
                      </a:r>
                      <a:br>
                        <a:rPr lang="en-US" sz="1400"/>
                      </a:br>
                      <a:r>
                        <a:rPr lang="en-US" sz="1400"/>
                        <a:t>- Some had mixed behavior, so it was hard to design focused campaigns</a:t>
                      </a:r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2345605596"/>
                  </a:ext>
                </a:extLst>
              </a:tr>
              <a:tr h="1165298">
                <a:tc>
                  <a:txBody>
                    <a:bodyPr/>
                    <a:lstStyle/>
                    <a:p>
                      <a:r>
                        <a:rPr lang="en-US" sz="1400" b="1"/>
                        <a:t>Engagement Match</a:t>
                      </a:r>
                      <a:endParaRPr lang="en-US" sz="1400"/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 High spenders also responded to campaigns</a:t>
                      </a:r>
                      <a:br>
                        <a:rPr lang="en-US" sz="1400"/>
                      </a:br>
                      <a:r>
                        <a:rPr lang="en-US" sz="1400"/>
                        <a:t>- Perfect for premium targeting and special promotions</a:t>
                      </a:r>
                    </a:p>
                  </a:txBody>
                  <a:tcPr marL="71182" marR="71182" marT="35591" marB="35591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Some big spenders didn’t respond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- Risk of wasting money on people who won’t engage</a:t>
                      </a:r>
                    </a:p>
                  </a:txBody>
                  <a:tcPr marL="71182" marR="71182" marT="35591" marB="35591" anchor="ctr"/>
                </a:tc>
                <a:extLst>
                  <a:ext uri="{0D108BD9-81ED-4DB2-BD59-A6C34878D82A}">
                    <a16:rowId xmlns:a16="http://schemas.microsoft.com/office/drawing/2014/main" val="4227131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0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71861B-3538-08D9-BDE1-1F04B7ED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3" y="135081"/>
            <a:ext cx="11933675" cy="65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D63739-1B5F-F74F-AB22-49EF55DE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41" y="110529"/>
            <a:ext cx="11752118" cy="663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D643-E4B3-9C27-BF63-CB9DD79B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E99F5C-6775-58D2-8673-6CB77432D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382733"/>
              </p:ext>
            </p:extLst>
          </p:nvPr>
        </p:nvGraphicFramePr>
        <p:xfrm>
          <a:off x="1770993" y="2271604"/>
          <a:ext cx="8650014" cy="4120053"/>
        </p:xfrm>
        <a:graphic>
          <a:graphicData uri="http://schemas.openxmlformats.org/drawingml/2006/table">
            <a:tbl>
              <a:tblPr firstRow="1" firstCol="1" bandRow="1"/>
              <a:tblGrid>
                <a:gridCol w="3825434">
                  <a:extLst>
                    <a:ext uri="{9D8B030D-6E8A-4147-A177-3AD203B41FA5}">
                      <a16:colId xmlns:a16="http://schemas.microsoft.com/office/drawing/2014/main" val="12911845"/>
                    </a:ext>
                  </a:extLst>
                </a:gridCol>
                <a:gridCol w="1940934">
                  <a:extLst>
                    <a:ext uri="{9D8B030D-6E8A-4147-A177-3AD203B41FA5}">
                      <a16:colId xmlns:a16="http://schemas.microsoft.com/office/drawing/2014/main" val="3705439586"/>
                    </a:ext>
                  </a:extLst>
                </a:gridCol>
                <a:gridCol w="2883646">
                  <a:extLst>
                    <a:ext uri="{9D8B030D-6E8A-4147-A177-3AD203B41FA5}">
                      <a16:colId xmlns:a16="http://schemas.microsoft.com/office/drawing/2014/main" val="4104736350"/>
                    </a:ext>
                  </a:extLst>
                </a:gridCol>
              </a:tblGrid>
              <a:tr h="9367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718591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0.7519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0.8253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680982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Kappa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0.2777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0.4970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666366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Sensitivity (Recall)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0.3333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0.5556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650253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0.9084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0.9124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147573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Positive Predictive Value (Precision)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0.5400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0.6716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513806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Negative Predictive Value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0.8085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0.8642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173347"/>
                  </a:ext>
                </a:extLst>
              </a:tr>
              <a:tr h="4547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Balanced Accuracy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0.6208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0.7340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237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1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14CD-2575-BA63-24B0-B836AC11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improvement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87AE6-81D3-A5B8-A452-512513A590C6}"/>
              </a:ext>
            </a:extLst>
          </p:cNvPr>
          <p:cNvSpPr txBox="1"/>
          <p:nvPr/>
        </p:nvSpPr>
        <p:spPr>
          <a:xfrm>
            <a:off x="620110" y="2015387"/>
            <a:ext cx="9249103" cy="134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For classification: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Lowered the prediction threshold from 0.5 to 0.4 to better identify customers who are likely to respond to campaigns.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F8E90-D2A0-8645-68A8-C2BD974D4542}"/>
              </a:ext>
            </a:extLst>
          </p:cNvPr>
          <p:cNvSpPr txBox="1"/>
          <p:nvPr/>
        </p:nvSpPr>
        <p:spPr>
          <a:xfrm>
            <a:off x="620110" y="3752192"/>
            <a:ext cx="9249103" cy="134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For Clustering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Tested different </a:t>
            </a:r>
            <a:r>
              <a:rPr lang="en-US" dirty="0" err="1"/>
              <a:t>nstart</a:t>
            </a:r>
            <a:r>
              <a:rPr lang="en-US" dirty="0"/>
              <a:t> values (10–100) in K-Means; results stayed consistent, showing the clustering solution is stable and reliable.</a:t>
            </a:r>
          </a:p>
        </p:txBody>
      </p:sp>
    </p:spTree>
    <p:extLst>
      <p:ext uri="{BB962C8B-B14F-4D97-AF65-F5344CB8AC3E}">
        <p14:creationId xmlns:p14="http://schemas.microsoft.com/office/powerpoint/2010/main" val="12158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6A5B-F090-FC14-0D8B-D174470C6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FA521-72B0-9922-577F-821E9008683A}"/>
              </a:ext>
            </a:extLst>
          </p:cNvPr>
          <p:cNvSpPr txBox="1"/>
          <p:nvPr/>
        </p:nvSpPr>
        <p:spPr>
          <a:xfrm>
            <a:off x="1280160" y="2194560"/>
            <a:ext cx="4489704" cy="3986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500"/>
              </a:spcBef>
            </a:pPr>
            <a:r>
              <a:rPr lang="en-US" sz="1700" b="1" dirty="0"/>
              <a:t>Model Used: 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Random Forest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Key Findings: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High spending on wine, meat, and gold = more likely to respond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Catalog and store purchases signal higher engagement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Income &amp; web visits moderately influence response</a:t>
            </a:r>
          </a:p>
          <a:p>
            <a:pPr marL="228600" indent="-228600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</a:pPr>
            <a:r>
              <a:rPr lang="en-US" sz="1700" dirty="0"/>
              <a:t>Demographics, kids at home, and complaints had minimal impact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13776-0680-1CD1-5B5C-B7612306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117" b="2"/>
          <a:stretch/>
        </p:blipFill>
        <p:spPr>
          <a:xfrm>
            <a:off x="6415368" y="2194560"/>
            <a:ext cx="4493424" cy="3986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64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E56E-B807-2B70-C841-26EA0BA6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7EAEED-D7D0-488E-6945-63D4C354959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8720444"/>
              </p:ext>
            </p:extLst>
          </p:nvPr>
        </p:nvGraphicFramePr>
        <p:xfrm>
          <a:off x="809296" y="2123089"/>
          <a:ext cx="10699533" cy="4067502"/>
        </p:xfrm>
        <a:graphic>
          <a:graphicData uri="http://schemas.openxmlformats.org/drawingml/2006/table">
            <a:tbl>
              <a:tblPr/>
              <a:tblGrid>
                <a:gridCol w="3566511">
                  <a:extLst>
                    <a:ext uri="{9D8B030D-6E8A-4147-A177-3AD203B41FA5}">
                      <a16:colId xmlns:a16="http://schemas.microsoft.com/office/drawing/2014/main" val="2328546654"/>
                    </a:ext>
                  </a:extLst>
                </a:gridCol>
                <a:gridCol w="3566511">
                  <a:extLst>
                    <a:ext uri="{9D8B030D-6E8A-4147-A177-3AD203B41FA5}">
                      <a16:colId xmlns:a16="http://schemas.microsoft.com/office/drawing/2014/main" val="2971372980"/>
                    </a:ext>
                  </a:extLst>
                </a:gridCol>
                <a:gridCol w="3566511">
                  <a:extLst>
                    <a:ext uri="{9D8B030D-6E8A-4147-A177-3AD203B41FA5}">
                      <a16:colId xmlns:a16="http://schemas.microsoft.com/office/drawing/2014/main" val="2764730584"/>
                    </a:ext>
                  </a:extLst>
                </a:gridCol>
              </a:tblGrid>
              <a:tr h="650799">
                <a:tc>
                  <a:txBody>
                    <a:bodyPr/>
                    <a:lstStyle/>
                    <a:p>
                      <a:r>
                        <a:rPr lang="en-US" b="1"/>
                        <a:t>Segment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Traits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Marketing Strategy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076011"/>
                  </a:ext>
                </a:extLst>
              </a:tr>
              <a:tr h="1138901">
                <a:tc>
                  <a:txBody>
                    <a:bodyPr/>
                    <a:lstStyle/>
                    <a:p>
                      <a:r>
                        <a:rPr lang="en-US"/>
                        <a:t>High-Value Loyalists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spend, educated, campaign responsive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VIP perks, loyalty programs, exclusive deals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0336521"/>
                  </a:ext>
                </a:extLst>
              </a:tr>
              <a:tr h="1138901">
                <a:tc>
                  <a:txBody>
                    <a:bodyPr/>
                    <a:lstStyle/>
                    <a:p>
                      <a:r>
                        <a:rPr lang="en-US"/>
                        <a:t>Mid-Tier Multi-Channel Shoppers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Moderate spenders, open to engagement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Upselling, seasonal offers, multi-channel rewards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637989"/>
                  </a:ext>
                </a:extLst>
              </a:tr>
              <a:tr h="1138901">
                <a:tc>
                  <a:txBody>
                    <a:bodyPr/>
                    <a:lstStyle/>
                    <a:p>
                      <a:r>
                        <a:rPr lang="en-US"/>
                        <a:t>Low-Spending Browsers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Low spend, low response, price-sensitive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Awareness campaigns, discounts, first-time buyer deals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2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44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284E-AF29-43B5-9FD3-206E47D6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D47DA-F967-4CAA-95C6-54D5C1CDB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373858" cy="4100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Company Overview :</a:t>
            </a:r>
          </a:p>
          <a:p>
            <a:r>
              <a:rPr lang="en-US" sz="2000" dirty="0"/>
              <a:t>Shop-Smart sells premium food and drinks</a:t>
            </a:r>
          </a:p>
          <a:p>
            <a:r>
              <a:rPr lang="en-US" sz="2000" dirty="0"/>
              <a:t>Has many customers with different shopping styles</a:t>
            </a:r>
          </a:p>
          <a:p>
            <a:r>
              <a:rPr lang="en-US" sz="2000" dirty="0"/>
              <a:t>Collects info like age, shopping habits, and past offers</a:t>
            </a:r>
          </a:p>
          <a:p>
            <a:pPr marL="0" indent="0">
              <a:buNone/>
            </a:pPr>
            <a:r>
              <a:rPr lang="en-US" sz="2000" b="1" dirty="0"/>
              <a:t>Goal:</a:t>
            </a:r>
          </a:p>
          <a:p>
            <a:r>
              <a:rPr lang="en-US" sz="2000" dirty="0"/>
              <a:t>Understand customer needs</a:t>
            </a:r>
          </a:p>
          <a:p>
            <a:r>
              <a:rPr lang="en-US" sz="2000" dirty="0"/>
              <a:t>Group similar customers together</a:t>
            </a:r>
          </a:p>
          <a:p>
            <a:r>
              <a:rPr lang="en-US" sz="2000" dirty="0"/>
              <a:t>Send the right offers to the right people</a:t>
            </a:r>
          </a:p>
        </p:txBody>
      </p:sp>
    </p:spTree>
    <p:extLst>
      <p:ext uri="{BB962C8B-B14F-4D97-AF65-F5344CB8AC3E}">
        <p14:creationId xmlns:p14="http://schemas.microsoft.com/office/powerpoint/2010/main" val="395731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86BB-8A49-4246-9761-8EF069EE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AND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D4054-B5D5-4862-B4E7-94EA67D05A14}"/>
              </a:ext>
            </a:extLst>
          </p:cNvPr>
          <p:cNvSpPr txBox="1"/>
          <p:nvPr/>
        </p:nvSpPr>
        <p:spPr>
          <a:xfrm>
            <a:off x="1451295" y="2382472"/>
            <a:ext cx="96892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Business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Shop-Smart cannot group customers based on shopping habits, making it hard to send personalized offers.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marketing campaigns often miss the right audience, wasting budget and lowering ROI.</a:t>
            </a:r>
          </a:p>
          <a:p>
            <a:endParaRPr lang="en-US" sz="2000" dirty="0"/>
          </a:p>
          <a:p>
            <a:r>
              <a:rPr lang="en-US" sz="2000" b="1" dirty="0"/>
              <a:t>Business Goal: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Understand customer groups to create more focused and engaging marketing campaigns.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 which customers are likely to respond, helping reduce costs and increase sales.</a:t>
            </a:r>
          </a:p>
        </p:txBody>
      </p:sp>
    </p:spTree>
    <p:extLst>
      <p:ext uri="{BB962C8B-B14F-4D97-AF65-F5344CB8AC3E}">
        <p14:creationId xmlns:p14="http://schemas.microsoft.com/office/powerpoint/2010/main" val="42183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9F2F-A3DD-47AB-85B5-045B8868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GOAL AND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85529-E1CE-45EB-9393-4C61445CC464}"/>
              </a:ext>
            </a:extLst>
          </p:cNvPr>
          <p:cNvSpPr txBox="1"/>
          <p:nvPr/>
        </p:nvSpPr>
        <p:spPr>
          <a:xfrm>
            <a:off x="1384183" y="2432806"/>
            <a:ext cx="10620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Analytical 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customers based on shopping behavior and preferences using clustering.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which customers are likely to respond to marketing campaigns using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Analytical 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Segmentation (Clustering):Clean and prepare customer data, then group similar </a:t>
            </a:r>
            <a:r>
              <a:rPr lang="en-US" dirty="0" err="1"/>
              <a:t>customers.Analyze</a:t>
            </a:r>
            <a:r>
              <a:rPr lang="en-US" dirty="0"/>
              <a:t> each group to design targeted marketing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Prediction (Classification):Use past campaign data to build a model that identifies </a:t>
            </a:r>
            <a:r>
              <a:rPr lang="en-US" dirty="0" err="1"/>
              <a:t>responders.Apply</a:t>
            </a:r>
            <a:r>
              <a:rPr lang="en-US" dirty="0"/>
              <a:t> the model to send offers to the right custom</a:t>
            </a:r>
          </a:p>
        </p:txBody>
      </p:sp>
    </p:spTree>
    <p:extLst>
      <p:ext uri="{BB962C8B-B14F-4D97-AF65-F5344CB8AC3E}">
        <p14:creationId xmlns:p14="http://schemas.microsoft.com/office/powerpoint/2010/main" val="200665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7BB2-1691-4879-A70C-2FDB4EF5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602" y="471532"/>
            <a:ext cx="9628632" cy="1362113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86D09-AFCE-44EA-BA01-0EBEDC58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65" y="2202977"/>
            <a:ext cx="6977269" cy="4362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7083E-ECFD-4742-AABD-030FEDE66B0A}"/>
              </a:ext>
            </a:extLst>
          </p:cNvPr>
          <p:cNvSpPr txBox="1"/>
          <p:nvPr/>
        </p:nvSpPr>
        <p:spPr>
          <a:xfrm>
            <a:off x="220681" y="1833645"/>
            <a:ext cx="735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 </a:t>
            </a:r>
            <a:r>
              <a:rPr lang="en-US" dirty="0" err="1"/>
              <a:t>shopsmart</a:t>
            </a:r>
            <a:r>
              <a:rPr lang="en-US" dirty="0"/>
              <a:t> provided the data set having 2240 records with 29 attributes</a:t>
            </a:r>
          </a:p>
        </p:txBody>
      </p:sp>
    </p:spTree>
    <p:extLst>
      <p:ext uri="{BB962C8B-B14F-4D97-AF65-F5344CB8AC3E}">
        <p14:creationId xmlns:p14="http://schemas.microsoft.com/office/powerpoint/2010/main" val="373830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18575-AFC5-4E4C-9BCD-B0C846E0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7" y="108692"/>
            <a:ext cx="2952710" cy="1896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DC80D-CBFB-4BD1-9CE3-787390DE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063" y="108691"/>
            <a:ext cx="2952711" cy="1896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00E26-AE5E-4F0C-B7A6-7375E28EF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078" y="108692"/>
            <a:ext cx="2952711" cy="1896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53352-654A-4B53-B71C-BC5212A0B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66" y="2461527"/>
            <a:ext cx="2952711" cy="2087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8F815-74E8-4F53-9B24-3EC6A3CD7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063" y="2461527"/>
            <a:ext cx="2952711" cy="2087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171ED-F2F0-4186-94EB-5A6666330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078" y="2461527"/>
            <a:ext cx="2313199" cy="2087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626FB-3852-4A2F-AD52-3B6DE426E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1277" y="2461527"/>
            <a:ext cx="1950875" cy="2087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9D43F3-9619-4A15-B2DE-4F7D3C288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2213" y="4817259"/>
            <a:ext cx="2843920" cy="1932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E4A1CC-BE62-4F17-B3D4-F7D7194FF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9382" y="4817258"/>
            <a:ext cx="2843920" cy="19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8D48E-AB92-4741-B0A4-B2489334D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496" y="242595"/>
            <a:ext cx="2581850" cy="1966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F7FFA0-D73F-40F2-9851-F532C711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14" y="2803881"/>
            <a:ext cx="3056843" cy="2195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05319F-98AC-49B1-997D-B7D10792E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11" y="2803881"/>
            <a:ext cx="1975275" cy="2195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B1F9F-57D0-4B69-9BAB-3D713DB8B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8" y="242596"/>
            <a:ext cx="2066723" cy="2017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4B96DA-8299-441E-9FF8-51FA9806E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8614" y="191644"/>
            <a:ext cx="2845837" cy="201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56B9B-785A-4CED-B95C-A9D664CB8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075" y="2803881"/>
            <a:ext cx="3513096" cy="2195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84D14-9D66-4D31-B5F6-703AFA784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075" y="242596"/>
            <a:ext cx="2845837" cy="1966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B8A6E5-4B26-4392-B703-DF4A1DDD6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5071" y="2803881"/>
            <a:ext cx="1975275" cy="21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20E5F-4DB4-4D2C-92C9-1BF99E17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5D0A4-8218-4F5B-B5B4-AB8C8F61584F}"/>
              </a:ext>
            </a:extLst>
          </p:cNvPr>
          <p:cNvSpPr txBox="1"/>
          <p:nvPr/>
        </p:nvSpPr>
        <p:spPr>
          <a:xfrm>
            <a:off x="497149" y="2130641"/>
            <a:ext cx="10164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1.Age &amp; Generation: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</a:t>
            </a:r>
            <a:r>
              <a:rPr lang="en-US" dirty="0" err="1"/>
              <a:t>Year_Birth</a:t>
            </a:r>
            <a:r>
              <a:rPr lang="en-US" dirty="0"/>
              <a:t> into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into generations: Baby Boomers, Gen X, Millennials, Silent Gen</a:t>
            </a:r>
          </a:p>
          <a:p>
            <a:r>
              <a:rPr lang="en-US" b="1" dirty="0"/>
              <a:t>2. Income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Transformed Income into </a:t>
            </a:r>
            <a:r>
              <a:rPr lang="en-US" dirty="0" err="1"/>
              <a:t>Income_bracket</a:t>
            </a:r>
            <a:r>
              <a:rPr lang="en-US" dirty="0"/>
              <a:t> (20K–40K, 60K–80K)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analysis by income level and removed missing values</a:t>
            </a:r>
          </a:p>
          <a:p>
            <a:r>
              <a:rPr lang="en-US" b="1" dirty="0"/>
              <a:t>3. Recency Binning: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Recency into </a:t>
            </a:r>
            <a:r>
              <a:rPr lang="en-US" dirty="0" err="1"/>
              <a:t>Recency_Bin</a:t>
            </a:r>
            <a:r>
              <a:rPr lang="en-US" dirty="0"/>
              <a:t> (0–25, 25–50)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Helped identify active vs. inactive customers</a:t>
            </a:r>
          </a:p>
          <a:p>
            <a:r>
              <a:rPr lang="en-US" b="1" dirty="0"/>
              <a:t>4. Education Simplification: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Merged 2nd Cycle with Master for consistency in education levels</a:t>
            </a:r>
          </a:p>
          <a:p>
            <a:r>
              <a:rPr lang="en-US" b="1" dirty="0"/>
              <a:t>5. Target Variable Creation: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</a:t>
            </a:r>
            <a:r>
              <a:rPr lang="en-US" dirty="0" err="1"/>
              <a:t>Target_Response</a:t>
            </a:r>
            <a:r>
              <a:rPr lang="en-US" dirty="0"/>
              <a:t> to mark campaign responders (1) vs. non-responders (0)Combined results from all campaign response fields</a:t>
            </a:r>
          </a:p>
        </p:txBody>
      </p:sp>
    </p:spTree>
    <p:extLst>
      <p:ext uri="{BB962C8B-B14F-4D97-AF65-F5344CB8AC3E}">
        <p14:creationId xmlns:p14="http://schemas.microsoft.com/office/powerpoint/2010/main" val="407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415921-D8E8-40DE-B8F9-6EE6776A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69" y="275503"/>
            <a:ext cx="3308190" cy="2469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6A7C6-FD13-4C02-A9AB-1D854D1E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39" y="275503"/>
            <a:ext cx="3121422" cy="2469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FAFFF-2CC4-4DC3-B82A-D071A664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840" y="275504"/>
            <a:ext cx="2780017" cy="246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839F4-8E71-467F-935C-003391990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69" y="2986813"/>
            <a:ext cx="3308190" cy="2901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82162-290B-4388-933A-73140C0BD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264" y="2986813"/>
            <a:ext cx="3188484" cy="2901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84B64-CCE0-489B-ACFE-A29198B89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840" y="2986813"/>
            <a:ext cx="2780017" cy="290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16362-D6DB-4045-8914-14CB11D19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3837" y="2118037"/>
            <a:ext cx="1750492" cy="20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717</Words>
  <Application>Microsoft Office PowerPoint</Application>
  <PresentationFormat>Widescreen</PresentationFormat>
  <Paragraphs>117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Calibri</vt:lpstr>
      <vt:lpstr>Times New Roman</vt:lpstr>
      <vt:lpstr>Wingdings</vt:lpstr>
      <vt:lpstr>Educational subjects 16x9</vt:lpstr>
      <vt:lpstr>CONSUMER BEHAVIOR ANALYTICS</vt:lpstr>
      <vt:lpstr>INTRODUCTION</vt:lpstr>
      <vt:lpstr>BUSINESS PROBLEM AND GOALS</vt:lpstr>
      <vt:lpstr>ANALYTICAL GOAL AND APPROACH</vt:lpstr>
      <vt:lpstr>DATA EXPLORATION AND PREPROCESSING</vt:lpstr>
      <vt:lpstr>PowerPoint Presentation</vt:lpstr>
      <vt:lpstr>PowerPoint Presentation</vt:lpstr>
      <vt:lpstr>DATA TRANSFORMATION</vt:lpstr>
      <vt:lpstr>PowerPoint Presentation</vt:lpstr>
      <vt:lpstr>PowerPoint Presentation</vt:lpstr>
      <vt:lpstr>Model selection</vt:lpstr>
      <vt:lpstr>PowerPoint Presentation</vt:lpstr>
      <vt:lpstr>PowerPoint Presentation</vt:lpstr>
      <vt:lpstr>Model selection </vt:lpstr>
      <vt:lpstr>Model improvement </vt:lpstr>
      <vt:lpstr>conclusion</vt:lpstr>
      <vt:lpstr>Conclusion</vt:lpstr>
    </vt:vector>
  </TitlesOfParts>
  <Company>Webster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BEHAVIOR ANALYTICS</dc:title>
  <dc:creator>Hemanth Matta</dc:creator>
  <cp:lastModifiedBy>hemanthchowdary0766@gmail.com</cp:lastModifiedBy>
  <cp:revision>2</cp:revision>
  <dcterms:created xsi:type="dcterms:W3CDTF">2025-04-22T21:05:11Z</dcterms:created>
  <dcterms:modified xsi:type="dcterms:W3CDTF">2025-04-23T20:47:18Z</dcterms:modified>
</cp:coreProperties>
</file>